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79" r:id="rId24"/>
    <p:sldId id="280" r:id="rId25"/>
    <p:sldId id="297" r:id="rId26"/>
    <p:sldId id="298" r:id="rId27"/>
    <p:sldId id="284" r:id="rId28"/>
    <p:sldId id="299" r:id="rId29"/>
    <p:sldId id="286" r:id="rId30"/>
  </p:sldIdLst>
  <p:sldSz cx="9144000" cy="5143500" type="screen16x9"/>
  <p:notesSz cx="6858000" cy="9144000"/>
  <p:embeddedFontLst>
    <p:embeddedFont>
      <p:font typeface="Oswald" charset="0"/>
      <p:regular r:id="rId32"/>
      <p:bold r:id="rId33"/>
    </p:embeddedFont>
    <p:embeddedFont>
      <p:font typeface="Raleway Black" charset="0"/>
      <p:bold r:id="rId34"/>
      <p:boldItalic r:id="rId35"/>
    </p:embeddedFont>
    <p:embeddedFont>
      <p:font typeface="Open Sans" charset="0"/>
      <p:regular r:id="rId36"/>
      <p:bold r:id="rId37"/>
      <p:italic r:id="rId38"/>
      <p:boldItalic r:id="rId39"/>
    </p:embeddedFont>
    <p:embeddedFont>
      <p:font typeface="Raleway ExtraBold" charset="0"/>
      <p:bold r:id="rId40"/>
      <p:boldItalic r:id="rId41"/>
    </p:embeddedFont>
    <p:embeddedFont>
      <p:font typeface="Roboto" charset="0"/>
      <p:regular r:id="rId42"/>
      <p:bold r:id="rId43"/>
      <p:italic r:id="rId44"/>
      <p:boldItalic r:id="rId45"/>
    </p:embeddedFont>
    <p:embeddedFont>
      <p:font typeface="Calibri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12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6C4F-5BDD-4346-8D9E-B63835FB574C}" v="7" dt="2022-12-09T00:38:20.252"/>
  </p1510:revLst>
</p1510:revInfo>
</file>

<file path=ppt/tableStyles.xml><?xml version="1.0" encoding="utf-8"?>
<a:tblStyleLst xmlns:a="http://schemas.openxmlformats.org/drawingml/2006/main" def="{40969E0A-3A5C-48C2-916B-54027A9CCC43}">
  <a:tblStyle styleId="{40969E0A-3A5C-48C2-916B-54027A9CCC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687367-E10D-421B-BE53-37DA6EF46A8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-413" y="10"/>
      </p:cViewPr>
      <p:guideLst>
        <p:guide orient="horz" pos="1620"/>
        <p:guide pos="1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. Naeem" userId="b4f689a60b6a50b2" providerId="LiveId" clId="{05FC6C4F-5BDD-4346-8D9E-B63835FB574C}"/>
    <pc:docChg chg="undo custSel modSld">
      <pc:chgData name="D. Naeem" userId="b4f689a60b6a50b2" providerId="LiveId" clId="{05FC6C4F-5BDD-4346-8D9E-B63835FB574C}" dt="2022-12-09T00:40:10.524" v="169" actId="14100"/>
      <pc:docMkLst>
        <pc:docMk/>
      </pc:docMkLst>
      <pc:sldChg chg="modSp mod">
        <pc:chgData name="D. Naeem" userId="b4f689a60b6a50b2" providerId="LiveId" clId="{05FC6C4F-5BDD-4346-8D9E-B63835FB574C}" dt="2022-12-09T00:17:35.440" v="0" actId="20577"/>
        <pc:sldMkLst>
          <pc:docMk/>
          <pc:sldMk cId="0" sldId="259"/>
        </pc:sldMkLst>
        <pc:spChg chg="mod">
          <ac:chgData name="D. Naeem" userId="b4f689a60b6a50b2" providerId="LiveId" clId="{05FC6C4F-5BDD-4346-8D9E-B63835FB574C}" dt="2022-12-09T00:17:35.440" v="0" actId="20577"/>
          <ac:spMkLst>
            <pc:docMk/>
            <pc:sldMk cId="0" sldId="259"/>
            <ac:spMk id="195" creationId="{00000000-0000-0000-0000-000000000000}"/>
          </ac:spMkLst>
        </pc:spChg>
      </pc:sldChg>
      <pc:sldChg chg="modSp mod">
        <pc:chgData name="D. Naeem" userId="b4f689a60b6a50b2" providerId="LiveId" clId="{05FC6C4F-5BDD-4346-8D9E-B63835FB574C}" dt="2022-12-09T00:17:50.606" v="5" actId="20577"/>
        <pc:sldMkLst>
          <pc:docMk/>
          <pc:sldMk cId="0" sldId="262"/>
        </pc:sldMkLst>
        <pc:spChg chg="mod">
          <ac:chgData name="D. Naeem" userId="b4f689a60b6a50b2" providerId="LiveId" clId="{05FC6C4F-5BDD-4346-8D9E-B63835FB574C}" dt="2022-12-09T00:17:50.606" v="5" actId="20577"/>
          <ac:spMkLst>
            <pc:docMk/>
            <pc:sldMk cId="0" sldId="262"/>
            <ac:spMk id="227" creationId="{00000000-0000-0000-0000-000000000000}"/>
          </ac:spMkLst>
        </pc:spChg>
      </pc:sldChg>
      <pc:sldChg chg="addSp delSp modSp mod">
        <pc:chgData name="D. Naeem" userId="b4f689a60b6a50b2" providerId="LiveId" clId="{05FC6C4F-5BDD-4346-8D9E-B63835FB574C}" dt="2022-12-09T00:38:53.203" v="150" actId="20577"/>
        <pc:sldMkLst>
          <pc:docMk/>
          <pc:sldMk cId="0" sldId="264"/>
        </pc:sldMkLst>
        <pc:spChg chg="add mod">
          <ac:chgData name="D. Naeem" userId="b4f689a60b6a50b2" providerId="LiveId" clId="{05FC6C4F-5BDD-4346-8D9E-B63835FB574C}" dt="2022-12-09T00:38:15.837" v="141" actId="1036"/>
          <ac:spMkLst>
            <pc:docMk/>
            <pc:sldMk cId="0" sldId="264"/>
            <ac:spMk id="2" creationId="{A96CBBCA-C8E0-8D2C-FABF-F1DC9B4325CF}"/>
          </ac:spMkLst>
        </pc:spChg>
        <pc:spChg chg="add mod">
          <ac:chgData name="D. Naeem" userId="b4f689a60b6a50b2" providerId="LiveId" clId="{05FC6C4F-5BDD-4346-8D9E-B63835FB574C}" dt="2022-12-09T00:38:25.238" v="144" actId="1076"/>
          <ac:spMkLst>
            <pc:docMk/>
            <pc:sldMk cId="0" sldId="264"/>
            <ac:spMk id="3" creationId="{6F334571-1720-980B-0C39-2DB4FBADF739}"/>
          </ac:spMkLst>
        </pc:spChg>
        <pc:spChg chg="mod">
          <ac:chgData name="D. Naeem" userId="b4f689a60b6a50b2" providerId="LiveId" clId="{05FC6C4F-5BDD-4346-8D9E-B63835FB574C}" dt="2022-12-09T00:38:36.596" v="146" actId="1076"/>
          <ac:spMkLst>
            <pc:docMk/>
            <pc:sldMk cId="0" sldId="264"/>
            <ac:spMk id="244" creationId="{00000000-0000-0000-0000-000000000000}"/>
          </ac:spMkLst>
        </pc:spChg>
        <pc:spChg chg="mod">
          <ac:chgData name="D. Naeem" userId="b4f689a60b6a50b2" providerId="LiveId" clId="{05FC6C4F-5BDD-4346-8D9E-B63835FB574C}" dt="2022-12-09T00:38:44.546" v="149" actId="1035"/>
          <ac:spMkLst>
            <pc:docMk/>
            <pc:sldMk cId="0" sldId="264"/>
            <ac:spMk id="245" creationId="{00000000-0000-0000-0000-000000000000}"/>
          </ac:spMkLst>
        </pc:spChg>
        <pc:spChg chg="mod">
          <ac:chgData name="D. Naeem" userId="b4f689a60b6a50b2" providerId="LiveId" clId="{05FC6C4F-5BDD-4346-8D9E-B63835FB574C}" dt="2022-12-09T00:38:30.414" v="145" actId="1076"/>
          <ac:spMkLst>
            <pc:docMk/>
            <pc:sldMk cId="0" sldId="264"/>
            <ac:spMk id="246" creationId="{00000000-0000-0000-0000-000000000000}"/>
          </ac:spMkLst>
        </pc:spChg>
        <pc:spChg chg="del">
          <ac:chgData name="D. Naeem" userId="b4f689a60b6a50b2" providerId="LiveId" clId="{05FC6C4F-5BDD-4346-8D9E-B63835FB574C}" dt="2022-12-09T00:38:19.342" v="142" actId="21"/>
          <ac:spMkLst>
            <pc:docMk/>
            <pc:sldMk cId="0" sldId="264"/>
            <ac:spMk id="247" creationId="{00000000-0000-0000-0000-000000000000}"/>
          </ac:spMkLst>
        </pc:spChg>
        <pc:spChg chg="del">
          <ac:chgData name="D. Naeem" userId="b4f689a60b6a50b2" providerId="LiveId" clId="{05FC6C4F-5BDD-4346-8D9E-B63835FB574C}" dt="2022-12-09T00:38:08.576" v="120" actId="21"/>
          <ac:spMkLst>
            <pc:docMk/>
            <pc:sldMk cId="0" sldId="264"/>
            <ac:spMk id="248" creationId="{00000000-0000-0000-0000-000000000000}"/>
          </ac:spMkLst>
        </pc:spChg>
        <pc:spChg chg="mod">
          <ac:chgData name="D. Naeem" userId="b4f689a60b6a50b2" providerId="LiveId" clId="{05FC6C4F-5BDD-4346-8D9E-B63835FB574C}" dt="2022-12-09T00:38:04.455" v="119" actId="1035"/>
          <ac:spMkLst>
            <pc:docMk/>
            <pc:sldMk cId="0" sldId="264"/>
            <ac:spMk id="249" creationId="{00000000-0000-0000-0000-000000000000}"/>
          </ac:spMkLst>
        </pc:spChg>
        <pc:graphicFrameChg chg="mod modGraphic">
          <ac:chgData name="D. Naeem" userId="b4f689a60b6a50b2" providerId="LiveId" clId="{05FC6C4F-5BDD-4346-8D9E-B63835FB574C}" dt="2022-12-09T00:38:53.203" v="150" actId="20577"/>
          <ac:graphicFrameMkLst>
            <pc:docMk/>
            <pc:sldMk cId="0" sldId="264"/>
            <ac:graphicFrameMk id="243" creationId="{00000000-0000-0000-0000-000000000000}"/>
          </ac:graphicFrameMkLst>
        </pc:graphicFrameChg>
      </pc:sldChg>
      <pc:sldChg chg="modSp mod">
        <pc:chgData name="D. Naeem" userId="b4f689a60b6a50b2" providerId="LiveId" clId="{05FC6C4F-5BDD-4346-8D9E-B63835FB574C}" dt="2022-12-09T00:40:10.524" v="169" actId="14100"/>
        <pc:sldMkLst>
          <pc:docMk/>
          <pc:sldMk cId="1930845870" sldId="299"/>
        </pc:sldMkLst>
        <pc:picChg chg="mod">
          <ac:chgData name="D. Naeem" userId="b4f689a60b6a50b2" providerId="LiveId" clId="{05FC6C4F-5BDD-4346-8D9E-B63835FB574C}" dt="2022-12-09T00:40:10.524" v="169" actId="14100"/>
          <ac:picMkLst>
            <pc:docMk/>
            <pc:sldMk cId="1930845870" sldId="299"/>
            <ac:picMk id="10" creationId="{A62DE5FF-1EC3-42F0-A178-4724DD86AB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869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dafecd2a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adafecd2a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dafecd2a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adafecd2ad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dafecd2a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dafecd2a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78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8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208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8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6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25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dafecd2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dafecd2a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857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5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7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ddc74c90c_3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ddc74c90c_3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addc74c90c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1addc74c90c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29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afecd2a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afecd2a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26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ddc74c90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1addc74c90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ddc74c90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1addc74c90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90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dafecd2a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adafecd2a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dafecd2a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dafecd2a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ddc74c90c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addc74c90c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e0256064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e0256064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7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ctrTitle"/>
          </p:nvPr>
        </p:nvSpPr>
        <p:spPr>
          <a:xfrm>
            <a:off x="976050" y="1433100"/>
            <a:ext cx="71919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malicious Website Using its URL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ELG7186[EG]-Group 18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 idx="8"/>
          </p:nvPr>
        </p:nvSpPr>
        <p:spPr>
          <a:xfrm>
            <a:off x="564375" y="21375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Comparison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564370" y="840450"/>
            <a:ext cx="33834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1st ML Models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ctrTitle" idx="2"/>
          </p:nvPr>
        </p:nvSpPr>
        <p:spPr>
          <a:xfrm>
            <a:off x="564375" y="2968525"/>
            <a:ext cx="33834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2nd Voting for 4 Top ML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ctrTitle" idx="4"/>
          </p:nvPr>
        </p:nvSpPr>
        <p:spPr>
          <a:xfrm>
            <a:off x="5021600" y="840450"/>
            <a:ext cx="33834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3rd MLP vs. ML Models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62" y="1457162"/>
            <a:ext cx="3383281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50" y="3519050"/>
            <a:ext cx="3383281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088" y="1411438"/>
            <a:ext cx="33832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1100" y="3473337"/>
            <a:ext cx="3383280" cy="1554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>
            <a:spLocks noGrp="1"/>
          </p:cNvSpPr>
          <p:nvPr>
            <p:ph type="ctrTitle" idx="4"/>
          </p:nvPr>
        </p:nvSpPr>
        <p:spPr>
          <a:xfrm>
            <a:off x="4861038" y="2920200"/>
            <a:ext cx="33834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4th Models Visualization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503400" y="82205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The Champion ML Models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88" y="2429582"/>
            <a:ext cx="75533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</a:t>
            </a:r>
            <a:r>
              <a:rPr lang="en">
                <a:solidFill>
                  <a:schemeClr val="accent2"/>
                </a:solidFill>
              </a:rPr>
              <a:t>DL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220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Deep Learning 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53375" y="1611025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Perform Character Embedding</a:t>
            </a:r>
            <a:endParaRPr sz="2200" dirty="0"/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853375" y="226890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Implement different models </a:t>
            </a:r>
            <a:endParaRPr sz="2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853375" y="295470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Select champion model </a:t>
            </a:r>
            <a:endParaRPr sz="220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4130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346075" algn="l"/>
              </a:tabLst>
            </a:pPr>
            <a:r>
              <a:rPr lang="en" sz="2200" dirty="0"/>
              <a:t>Perform Character Embedding</a:t>
            </a:r>
            <a:endParaRPr sz="2200" dirty="0"/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848934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Implement different models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01384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1669472" y="2825066"/>
            <a:ext cx="5645727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each character in the URL by a vector of length 128 and add this layer to the classification model to learn the best vector which represents each character.</a:t>
            </a:r>
          </a:p>
        </p:txBody>
      </p:sp>
    </p:spTree>
    <p:extLst>
      <p:ext uri="{BB962C8B-B14F-4D97-AF65-F5344CB8AC3E}">
        <p14:creationId xmlns:p14="http://schemas.microsoft.com/office/powerpoint/2010/main" val="220638548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4130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346075" algn="l"/>
              </a:tabLst>
            </a:pPr>
            <a:r>
              <a:rPr lang="en" sz="2200" dirty="0"/>
              <a:t>Perform Character Embedding</a:t>
            </a:r>
            <a:endParaRPr sz="2200" dirty="0"/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848934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Implement different models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01384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322903" y="2571750"/>
            <a:ext cx="2953697" cy="171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each character in the URL by a vector of length 128 and add this layer to the classification model to learn the best vector which represents each character.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98EB959D-438F-45E2-BFD9-4663AC9159EC}"/>
              </a:ext>
            </a:extLst>
          </p:cNvPr>
          <p:cNvGraphicFramePr>
            <a:graphicFrameLocks noGrp="1"/>
          </p:cNvGraphicFramePr>
          <p:nvPr/>
        </p:nvGraphicFramePr>
        <p:xfrm>
          <a:off x="4537039" y="2244925"/>
          <a:ext cx="3954829" cy="2014859"/>
        </p:xfrm>
        <a:graphic>
          <a:graphicData uri="http://schemas.openxmlformats.org/drawingml/2006/table">
            <a:tbl>
              <a:tblPr firstRow="1" firstCol="1" bandRow="1"/>
              <a:tblGrid>
                <a:gridCol w="576555">
                  <a:extLst>
                    <a:ext uri="{9D8B030D-6E8A-4147-A177-3AD203B41FA5}">
                      <a16:colId xmlns:a16="http://schemas.microsoft.com/office/drawing/2014/main" xmlns="" val="4086568137"/>
                    </a:ext>
                  </a:extLst>
                </a:gridCol>
                <a:gridCol w="857217">
                  <a:extLst>
                    <a:ext uri="{9D8B030D-6E8A-4147-A177-3AD203B41FA5}">
                      <a16:colId xmlns:a16="http://schemas.microsoft.com/office/drawing/2014/main" xmlns="" val="2787391870"/>
                    </a:ext>
                  </a:extLst>
                </a:gridCol>
                <a:gridCol w="857217">
                  <a:extLst>
                    <a:ext uri="{9D8B030D-6E8A-4147-A177-3AD203B41FA5}">
                      <a16:colId xmlns:a16="http://schemas.microsoft.com/office/drawing/2014/main" xmlns="" val="3351860112"/>
                    </a:ext>
                  </a:extLst>
                </a:gridCol>
                <a:gridCol w="857217">
                  <a:extLst>
                    <a:ext uri="{9D8B030D-6E8A-4147-A177-3AD203B41FA5}">
                      <a16:colId xmlns:a16="http://schemas.microsoft.com/office/drawing/2014/main" xmlns="" val="591229830"/>
                    </a:ext>
                  </a:extLst>
                </a:gridCol>
                <a:gridCol w="806623">
                  <a:extLst>
                    <a:ext uri="{9D8B030D-6E8A-4147-A177-3AD203B41FA5}">
                      <a16:colId xmlns:a16="http://schemas.microsoft.com/office/drawing/2014/main" xmlns="" val="365645969"/>
                    </a:ext>
                  </a:extLst>
                </a:gridCol>
              </a:tblGrid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0.1680968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0.11709674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0.02931505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2137188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0.14431365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0.09179912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-0.01556315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2976779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22604330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904596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3860" algn="ctr"/>
                        </a:tabLs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0.1680968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0.11709674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0.02931505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42441028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0.14431365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0.09179912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-0.01556315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789987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Oswald" panose="020B0604020202020204" charset="0"/>
                          <a:cs typeface="Times New Roman" panose="02020603050405020304" pitchFamily="18" charset="0"/>
                        </a:rPr>
                        <a:t>.. 500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Oswald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…….. 128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3396377"/>
                  </a:ext>
                </a:extLst>
              </a:tr>
            </a:tbl>
          </a:graphicData>
        </a:graphic>
      </p:graphicFrame>
      <p:sp>
        <p:nvSpPr>
          <p:cNvPr id="8" name="Google Shape;334;p39">
            <a:extLst>
              <a:ext uri="{FF2B5EF4-FFF2-40B4-BE49-F238E27FC236}">
                <a16:creationId xmlns:a16="http://schemas.microsoft.com/office/drawing/2014/main" xmlns="" id="{39BB79A9-29EB-440D-A105-5D18B30983E3}"/>
              </a:ext>
            </a:extLst>
          </p:cNvPr>
          <p:cNvSpPr txBox="1">
            <a:spLocks/>
          </p:cNvSpPr>
          <p:nvPr/>
        </p:nvSpPr>
        <p:spPr>
          <a:xfrm>
            <a:off x="5699050" y="1906024"/>
            <a:ext cx="2225749" cy="29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100" dirty="0"/>
              <a:t>Embedding for “br-icloud.com.br”</a:t>
            </a:r>
          </a:p>
        </p:txBody>
      </p:sp>
    </p:spTree>
    <p:extLst>
      <p:ext uri="{BB962C8B-B14F-4D97-AF65-F5344CB8AC3E}">
        <p14:creationId xmlns:p14="http://schemas.microsoft.com/office/powerpoint/2010/main" val="424830841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7674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692992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2200" dirty="0"/>
              <a:t>Implement different models </a:t>
            </a:r>
            <a:endParaRPr sz="2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1556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1749061" y="2823809"/>
            <a:ext cx="5645727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CNN with a 1D convolution layer as feature extraction and trying different other models as classifiers such as LSTM and Bi-LSTM.</a:t>
            </a:r>
          </a:p>
        </p:txBody>
      </p:sp>
    </p:spTree>
    <p:extLst>
      <p:ext uri="{BB962C8B-B14F-4D97-AF65-F5344CB8AC3E}">
        <p14:creationId xmlns:p14="http://schemas.microsoft.com/office/powerpoint/2010/main" val="13067313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7674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692992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2200" dirty="0"/>
              <a:t>Implement different models </a:t>
            </a:r>
            <a:endParaRPr sz="2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1556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140002" y="2754371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CNN with a 1D convolution layer as feature extraction and trying different other models as classifiers such as LSTM and Bi-LSTM.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A36B0B6-B9DA-4DFF-9920-1505F339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15" y="1625605"/>
            <a:ext cx="1531385" cy="3423670"/>
          </a:xfrm>
          <a:prstGeom prst="rect">
            <a:avLst/>
          </a:prstGeom>
        </p:spPr>
      </p:pic>
      <p:sp>
        <p:nvSpPr>
          <p:cNvPr id="27" name="Google Shape;335;p39">
            <a:extLst>
              <a:ext uri="{FF2B5EF4-FFF2-40B4-BE49-F238E27FC236}">
                <a16:creationId xmlns:a16="http://schemas.microsoft.com/office/drawing/2014/main" xmlns="" id="{6D768554-CC3F-4CCA-AD4D-4CC7043D8F0C}"/>
              </a:ext>
            </a:extLst>
          </p:cNvPr>
          <p:cNvSpPr txBox="1">
            <a:spLocks/>
          </p:cNvSpPr>
          <p:nvPr/>
        </p:nvSpPr>
        <p:spPr>
          <a:xfrm>
            <a:off x="5699976" y="1174519"/>
            <a:ext cx="56614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8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46443216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7674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692992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2200" dirty="0"/>
              <a:t>Implement different models </a:t>
            </a:r>
            <a:endParaRPr sz="2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1556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140002" y="2754371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CNN with a 1D convolution layer as feature extraction and trying different other models as classifiers such as LSTM and Bi-LSTM.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A36B0B6-B9DA-4DFF-9920-1505F339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0812" y="1924817"/>
            <a:ext cx="997674" cy="2230469"/>
          </a:xfrm>
          <a:prstGeom prst="rect">
            <a:avLst/>
          </a:prstGeom>
        </p:spPr>
      </p:pic>
      <p:sp>
        <p:nvSpPr>
          <p:cNvPr id="27" name="Google Shape;335;p39">
            <a:extLst>
              <a:ext uri="{FF2B5EF4-FFF2-40B4-BE49-F238E27FC236}">
                <a16:creationId xmlns:a16="http://schemas.microsoft.com/office/drawing/2014/main" xmlns="" id="{6D768554-CC3F-4CCA-AD4D-4CC7043D8F0C}"/>
              </a:ext>
            </a:extLst>
          </p:cNvPr>
          <p:cNvSpPr txBox="1">
            <a:spLocks/>
          </p:cNvSpPr>
          <p:nvPr/>
        </p:nvSpPr>
        <p:spPr>
          <a:xfrm>
            <a:off x="4205796" y="1606349"/>
            <a:ext cx="56614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200" dirty="0">
                <a:solidFill>
                  <a:srgbClr val="D9CAFF"/>
                </a:solidFill>
              </a:rPr>
              <a:t>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DB0CDC-5FD8-400E-A434-FC401E1E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73" y="1627613"/>
            <a:ext cx="1311015" cy="3423670"/>
          </a:xfrm>
          <a:prstGeom prst="rect">
            <a:avLst/>
          </a:prstGeom>
        </p:spPr>
      </p:pic>
      <p:sp>
        <p:nvSpPr>
          <p:cNvPr id="10" name="Google Shape;335;p39">
            <a:extLst>
              <a:ext uri="{FF2B5EF4-FFF2-40B4-BE49-F238E27FC236}">
                <a16:creationId xmlns:a16="http://schemas.microsoft.com/office/drawing/2014/main" xmlns="" id="{6768B98A-7638-493B-9637-16B0CE682FF0}"/>
              </a:ext>
            </a:extLst>
          </p:cNvPr>
          <p:cNvSpPr txBox="1">
            <a:spLocks/>
          </p:cNvSpPr>
          <p:nvPr/>
        </p:nvSpPr>
        <p:spPr>
          <a:xfrm>
            <a:off x="5550195" y="1211967"/>
            <a:ext cx="1127051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800" dirty="0"/>
              <a:t>CNN-LSTM</a:t>
            </a:r>
          </a:p>
        </p:txBody>
      </p:sp>
    </p:spTree>
    <p:extLst>
      <p:ext uri="{BB962C8B-B14F-4D97-AF65-F5344CB8AC3E}">
        <p14:creationId xmlns:p14="http://schemas.microsoft.com/office/powerpoint/2010/main" val="99747918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08173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8897" y="147674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91375" y="1692992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346075" algn="l"/>
              </a:tabLst>
            </a:pPr>
            <a:r>
              <a:rPr lang="en" sz="2200" dirty="0"/>
              <a:t>Implement different models </a:t>
            </a:r>
            <a:endParaRPr sz="2200" dirty="0"/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11556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Select champion model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334;p39">
            <a:extLst>
              <a:ext uri="{FF2B5EF4-FFF2-40B4-BE49-F238E27FC236}">
                <a16:creationId xmlns:a16="http://schemas.microsoft.com/office/drawing/2014/main" xmlns="" id="{EE92CB3D-F14E-409A-A6E1-E5B2F84E1A42}"/>
              </a:ext>
            </a:extLst>
          </p:cNvPr>
          <p:cNvSpPr txBox="1">
            <a:spLocks/>
          </p:cNvSpPr>
          <p:nvPr/>
        </p:nvSpPr>
        <p:spPr>
          <a:xfrm>
            <a:off x="140002" y="2754371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CNN with a 1D convolution layer as feature extraction and trying different other models as classifiers such as LSTM and Bi-LSTM.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A36B0B6-B9DA-4DFF-9920-1505F339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0812" y="1924817"/>
            <a:ext cx="997674" cy="2230469"/>
          </a:xfrm>
          <a:prstGeom prst="rect">
            <a:avLst/>
          </a:prstGeom>
        </p:spPr>
      </p:pic>
      <p:sp>
        <p:nvSpPr>
          <p:cNvPr id="27" name="Google Shape;335;p39">
            <a:extLst>
              <a:ext uri="{FF2B5EF4-FFF2-40B4-BE49-F238E27FC236}">
                <a16:creationId xmlns:a16="http://schemas.microsoft.com/office/drawing/2014/main" xmlns="" id="{6D768554-CC3F-4CCA-AD4D-4CC7043D8F0C}"/>
              </a:ext>
            </a:extLst>
          </p:cNvPr>
          <p:cNvSpPr txBox="1">
            <a:spLocks/>
          </p:cNvSpPr>
          <p:nvPr/>
        </p:nvSpPr>
        <p:spPr>
          <a:xfrm>
            <a:off x="4205796" y="1606349"/>
            <a:ext cx="56614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200" dirty="0">
                <a:solidFill>
                  <a:srgbClr val="D9CAFF"/>
                </a:solidFill>
              </a:rPr>
              <a:t>CNN</a:t>
            </a:r>
          </a:p>
        </p:txBody>
      </p:sp>
      <p:sp>
        <p:nvSpPr>
          <p:cNvPr id="10" name="Google Shape;335;p39">
            <a:extLst>
              <a:ext uri="{FF2B5EF4-FFF2-40B4-BE49-F238E27FC236}">
                <a16:creationId xmlns:a16="http://schemas.microsoft.com/office/drawing/2014/main" xmlns="" id="{6768B98A-7638-493B-9637-16B0CE682FF0}"/>
              </a:ext>
            </a:extLst>
          </p:cNvPr>
          <p:cNvSpPr txBox="1">
            <a:spLocks/>
          </p:cNvSpPr>
          <p:nvPr/>
        </p:nvSpPr>
        <p:spPr>
          <a:xfrm>
            <a:off x="5592727" y="1174519"/>
            <a:ext cx="131843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800" dirty="0"/>
              <a:t>CNN-</a:t>
            </a:r>
            <a:r>
              <a:rPr lang="en-US" sz="1800" dirty="0" err="1"/>
              <a:t>BiLSTM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9C43F28-9785-4280-AECD-85C21E1D20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97978" y="1921219"/>
            <a:ext cx="853293" cy="2230469"/>
          </a:xfrm>
          <a:prstGeom prst="rect">
            <a:avLst/>
          </a:prstGeom>
        </p:spPr>
      </p:pic>
      <p:sp>
        <p:nvSpPr>
          <p:cNvPr id="12" name="Google Shape;335;p39">
            <a:extLst>
              <a:ext uri="{FF2B5EF4-FFF2-40B4-BE49-F238E27FC236}">
                <a16:creationId xmlns:a16="http://schemas.microsoft.com/office/drawing/2014/main" xmlns="" id="{1512DA26-E6A5-4D04-9A5A-911117D6139C}"/>
              </a:ext>
            </a:extLst>
          </p:cNvPr>
          <p:cNvSpPr txBox="1">
            <a:spLocks/>
          </p:cNvSpPr>
          <p:nvPr/>
        </p:nvSpPr>
        <p:spPr>
          <a:xfrm>
            <a:off x="7518700" y="1606349"/>
            <a:ext cx="922308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200" dirty="0">
                <a:solidFill>
                  <a:srgbClr val="D9CAFF"/>
                </a:solidFill>
              </a:rPr>
              <a:t>CNN-LSTM</a:t>
            </a:r>
          </a:p>
          <a:p>
            <a:pPr algn="l">
              <a:tabLst>
                <a:tab pos="346075" algn="l"/>
              </a:tabLst>
            </a:pPr>
            <a:endParaRPr lang="en-US" sz="1200" dirty="0">
              <a:solidFill>
                <a:srgbClr val="D9CA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FE8D9D1-5DBC-4E35-979E-869C2D7F7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37" y="1606349"/>
            <a:ext cx="1311015" cy="34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4192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 idx="8"/>
          </p:nvPr>
        </p:nvSpPr>
        <p:spPr>
          <a:xfrm>
            <a:off x="636775" y="41318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Abdallah Ragab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300327288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Ahmed Abdo Zaid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300327306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Eslam Khalaf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300327261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Demiana Khar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300327265</a:t>
            </a:r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4179708" y="2664209"/>
            <a:ext cx="856390" cy="811523"/>
            <a:chOff x="3599700" y="1954475"/>
            <a:chExt cx="296175" cy="295400"/>
          </a:xfrm>
        </p:grpSpPr>
        <p:sp>
          <p:nvSpPr>
            <p:cNvPr id="163" name="Google Shape;163;p27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7"/>
          <p:cNvSpPr/>
          <p:nvPr/>
        </p:nvSpPr>
        <p:spPr>
          <a:xfrm flipH="1">
            <a:off x="3623856" y="3535031"/>
            <a:ext cx="386348" cy="449696"/>
          </a:xfrm>
          <a:custGeom>
            <a:avLst/>
            <a:gdLst/>
            <a:ahLst/>
            <a:cxnLst/>
            <a:rect l="l" t="t" r="r" b="b"/>
            <a:pathLst>
              <a:path w="4947" h="5388" extrusionOk="0">
                <a:moveTo>
                  <a:pt x="2458" y="882"/>
                </a:moveTo>
                <a:cubicBezTo>
                  <a:pt x="2930" y="882"/>
                  <a:pt x="3308" y="1229"/>
                  <a:pt x="3308" y="1702"/>
                </a:cubicBezTo>
                <a:cubicBezTo>
                  <a:pt x="3308" y="2174"/>
                  <a:pt x="2962" y="2521"/>
                  <a:pt x="2458" y="2521"/>
                </a:cubicBezTo>
                <a:cubicBezTo>
                  <a:pt x="1985" y="2521"/>
                  <a:pt x="1639" y="2174"/>
                  <a:pt x="1639" y="1702"/>
                </a:cubicBezTo>
                <a:cubicBezTo>
                  <a:pt x="1639" y="1229"/>
                  <a:pt x="2048" y="882"/>
                  <a:pt x="2458" y="882"/>
                </a:cubicBezTo>
                <a:close/>
                <a:moveTo>
                  <a:pt x="2458" y="3340"/>
                </a:moveTo>
                <a:cubicBezTo>
                  <a:pt x="3245" y="3340"/>
                  <a:pt x="3876" y="3875"/>
                  <a:pt x="4096" y="4600"/>
                </a:cubicBezTo>
                <a:lnTo>
                  <a:pt x="883" y="4600"/>
                </a:lnTo>
                <a:cubicBezTo>
                  <a:pt x="1040" y="3875"/>
                  <a:pt x="1733" y="3340"/>
                  <a:pt x="2458" y="3340"/>
                </a:cubicBezTo>
                <a:close/>
                <a:moveTo>
                  <a:pt x="2458" y="0"/>
                </a:moveTo>
                <a:cubicBezTo>
                  <a:pt x="1576" y="0"/>
                  <a:pt x="820" y="756"/>
                  <a:pt x="820" y="1670"/>
                </a:cubicBezTo>
                <a:cubicBezTo>
                  <a:pt x="820" y="2080"/>
                  <a:pt x="977" y="2489"/>
                  <a:pt x="1292" y="2804"/>
                </a:cubicBezTo>
                <a:cubicBezTo>
                  <a:pt x="536" y="3245"/>
                  <a:pt x="0" y="4033"/>
                  <a:pt x="0" y="4978"/>
                </a:cubicBezTo>
                <a:cubicBezTo>
                  <a:pt x="0" y="5230"/>
                  <a:pt x="189" y="5388"/>
                  <a:pt x="410" y="5388"/>
                </a:cubicBezTo>
                <a:lnTo>
                  <a:pt x="4569" y="5388"/>
                </a:lnTo>
                <a:cubicBezTo>
                  <a:pt x="4789" y="5388"/>
                  <a:pt x="4947" y="5199"/>
                  <a:pt x="4947" y="4978"/>
                </a:cubicBezTo>
                <a:cubicBezTo>
                  <a:pt x="4947" y="4033"/>
                  <a:pt x="4443" y="3245"/>
                  <a:pt x="3655" y="2804"/>
                </a:cubicBezTo>
                <a:cubicBezTo>
                  <a:pt x="3939" y="2489"/>
                  <a:pt x="4128" y="2080"/>
                  <a:pt x="4128" y="1670"/>
                </a:cubicBezTo>
                <a:cubicBezTo>
                  <a:pt x="4128" y="756"/>
                  <a:pt x="3371" y="0"/>
                  <a:pt x="24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/>
          <p:nvPr/>
        </p:nvSpPr>
        <p:spPr>
          <a:xfrm flipH="1">
            <a:off x="5193556" y="3535031"/>
            <a:ext cx="386348" cy="449696"/>
          </a:xfrm>
          <a:custGeom>
            <a:avLst/>
            <a:gdLst/>
            <a:ahLst/>
            <a:cxnLst/>
            <a:rect l="l" t="t" r="r" b="b"/>
            <a:pathLst>
              <a:path w="4947" h="5388" extrusionOk="0">
                <a:moveTo>
                  <a:pt x="2458" y="882"/>
                </a:moveTo>
                <a:cubicBezTo>
                  <a:pt x="2930" y="882"/>
                  <a:pt x="3308" y="1229"/>
                  <a:pt x="3308" y="1702"/>
                </a:cubicBezTo>
                <a:cubicBezTo>
                  <a:pt x="3308" y="2174"/>
                  <a:pt x="2962" y="2521"/>
                  <a:pt x="2458" y="2521"/>
                </a:cubicBezTo>
                <a:cubicBezTo>
                  <a:pt x="1985" y="2521"/>
                  <a:pt x="1639" y="2174"/>
                  <a:pt x="1639" y="1702"/>
                </a:cubicBezTo>
                <a:cubicBezTo>
                  <a:pt x="1639" y="1229"/>
                  <a:pt x="2048" y="882"/>
                  <a:pt x="2458" y="882"/>
                </a:cubicBezTo>
                <a:close/>
                <a:moveTo>
                  <a:pt x="2458" y="3340"/>
                </a:moveTo>
                <a:cubicBezTo>
                  <a:pt x="3245" y="3340"/>
                  <a:pt x="3876" y="3875"/>
                  <a:pt x="4096" y="4600"/>
                </a:cubicBezTo>
                <a:lnTo>
                  <a:pt x="883" y="4600"/>
                </a:lnTo>
                <a:cubicBezTo>
                  <a:pt x="1040" y="3875"/>
                  <a:pt x="1733" y="3340"/>
                  <a:pt x="2458" y="3340"/>
                </a:cubicBezTo>
                <a:close/>
                <a:moveTo>
                  <a:pt x="2458" y="0"/>
                </a:moveTo>
                <a:cubicBezTo>
                  <a:pt x="1576" y="0"/>
                  <a:pt x="820" y="756"/>
                  <a:pt x="820" y="1670"/>
                </a:cubicBezTo>
                <a:cubicBezTo>
                  <a:pt x="820" y="2080"/>
                  <a:pt x="977" y="2489"/>
                  <a:pt x="1292" y="2804"/>
                </a:cubicBezTo>
                <a:cubicBezTo>
                  <a:pt x="536" y="3245"/>
                  <a:pt x="0" y="4033"/>
                  <a:pt x="0" y="4978"/>
                </a:cubicBezTo>
                <a:cubicBezTo>
                  <a:pt x="0" y="5230"/>
                  <a:pt x="189" y="5388"/>
                  <a:pt x="410" y="5388"/>
                </a:cubicBezTo>
                <a:lnTo>
                  <a:pt x="4569" y="5388"/>
                </a:lnTo>
                <a:cubicBezTo>
                  <a:pt x="4789" y="5388"/>
                  <a:pt x="4947" y="5199"/>
                  <a:pt x="4947" y="4978"/>
                </a:cubicBezTo>
                <a:cubicBezTo>
                  <a:pt x="4947" y="4033"/>
                  <a:pt x="4443" y="3245"/>
                  <a:pt x="3655" y="2804"/>
                </a:cubicBezTo>
                <a:cubicBezTo>
                  <a:pt x="3939" y="2489"/>
                  <a:pt x="4128" y="2080"/>
                  <a:pt x="4128" y="1670"/>
                </a:cubicBezTo>
                <a:cubicBezTo>
                  <a:pt x="4128" y="756"/>
                  <a:pt x="3371" y="0"/>
                  <a:pt x="24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/>
          <p:nvPr/>
        </p:nvSpPr>
        <p:spPr>
          <a:xfrm flipH="1">
            <a:off x="5193556" y="2033331"/>
            <a:ext cx="386348" cy="449696"/>
          </a:xfrm>
          <a:custGeom>
            <a:avLst/>
            <a:gdLst/>
            <a:ahLst/>
            <a:cxnLst/>
            <a:rect l="l" t="t" r="r" b="b"/>
            <a:pathLst>
              <a:path w="4947" h="5388" extrusionOk="0">
                <a:moveTo>
                  <a:pt x="2458" y="882"/>
                </a:moveTo>
                <a:cubicBezTo>
                  <a:pt x="2930" y="882"/>
                  <a:pt x="3308" y="1229"/>
                  <a:pt x="3308" y="1702"/>
                </a:cubicBezTo>
                <a:cubicBezTo>
                  <a:pt x="3308" y="2174"/>
                  <a:pt x="2962" y="2521"/>
                  <a:pt x="2458" y="2521"/>
                </a:cubicBezTo>
                <a:cubicBezTo>
                  <a:pt x="1985" y="2521"/>
                  <a:pt x="1639" y="2174"/>
                  <a:pt x="1639" y="1702"/>
                </a:cubicBezTo>
                <a:cubicBezTo>
                  <a:pt x="1639" y="1229"/>
                  <a:pt x="2048" y="882"/>
                  <a:pt x="2458" y="882"/>
                </a:cubicBezTo>
                <a:close/>
                <a:moveTo>
                  <a:pt x="2458" y="3340"/>
                </a:moveTo>
                <a:cubicBezTo>
                  <a:pt x="3245" y="3340"/>
                  <a:pt x="3876" y="3875"/>
                  <a:pt x="4096" y="4600"/>
                </a:cubicBezTo>
                <a:lnTo>
                  <a:pt x="883" y="4600"/>
                </a:lnTo>
                <a:cubicBezTo>
                  <a:pt x="1040" y="3875"/>
                  <a:pt x="1733" y="3340"/>
                  <a:pt x="2458" y="3340"/>
                </a:cubicBezTo>
                <a:close/>
                <a:moveTo>
                  <a:pt x="2458" y="0"/>
                </a:moveTo>
                <a:cubicBezTo>
                  <a:pt x="1576" y="0"/>
                  <a:pt x="820" y="756"/>
                  <a:pt x="820" y="1670"/>
                </a:cubicBezTo>
                <a:cubicBezTo>
                  <a:pt x="820" y="2080"/>
                  <a:pt x="977" y="2489"/>
                  <a:pt x="1292" y="2804"/>
                </a:cubicBezTo>
                <a:cubicBezTo>
                  <a:pt x="536" y="3245"/>
                  <a:pt x="0" y="4033"/>
                  <a:pt x="0" y="4978"/>
                </a:cubicBezTo>
                <a:cubicBezTo>
                  <a:pt x="0" y="5230"/>
                  <a:pt x="189" y="5388"/>
                  <a:pt x="410" y="5388"/>
                </a:cubicBezTo>
                <a:lnTo>
                  <a:pt x="4569" y="5388"/>
                </a:lnTo>
                <a:cubicBezTo>
                  <a:pt x="4789" y="5388"/>
                  <a:pt x="4947" y="5199"/>
                  <a:pt x="4947" y="4978"/>
                </a:cubicBezTo>
                <a:cubicBezTo>
                  <a:pt x="4947" y="4033"/>
                  <a:pt x="4443" y="3245"/>
                  <a:pt x="3655" y="2804"/>
                </a:cubicBezTo>
                <a:cubicBezTo>
                  <a:pt x="3939" y="2489"/>
                  <a:pt x="4128" y="2080"/>
                  <a:pt x="4128" y="1670"/>
                </a:cubicBezTo>
                <a:cubicBezTo>
                  <a:pt x="4128" y="756"/>
                  <a:pt x="3371" y="0"/>
                  <a:pt x="24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 flipH="1">
            <a:off x="3623856" y="2033331"/>
            <a:ext cx="386348" cy="449696"/>
          </a:xfrm>
          <a:custGeom>
            <a:avLst/>
            <a:gdLst/>
            <a:ahLst/>
            <a:cxnLst/>
            <a:rect l="l" t="t" r="r" b="b"/>
            <a:pathLst>
              <a:path w="4947" h="5388" extrusionOk="0">
                <a:moveTo>
                  <a:pt x="2458" y="882"/>
                </a:moveTo>
                <a:cubicBezTo>
                  <a:pt x="2930" y="882"/>
                  <a:pt x="3308" y="1229"/>
                  <a:pt x="3308" y="1702"/>
                </a:cubicBezTo>
                <a:cubicBezTo>
                  <a:pt x="3308" y="2174"/>
                  <a:pt x="2962" y="2521"/>
                  <a:pt x="2458" y="2521"/>
                </a:cubicBezTo>
                <a:cubicBezTo>
                  <a:pt x="1985" y="2521"/>
                  <a:pt x="1639" y="2174"/>
                  <a:pt x="1639" y="1702"/>
                </a:cubicBezTo>
                <a:cubicBezTo>
                  <a:pt x="1639" y="1229"/>
                  <a:pt x="2048" y="882"/>
                  <a:pt x="2458" y="882"/>
                </a:cubicBezTo>
                <a:close/>
                <a:moveTo>
                  <a:pt x="2458" y="3340"/>
                </a:moveTo>
                <a:cubicBezTo>
                  <a:pt x="3245" y="3340"/>
                  <a:pt x="3876" y="3875"/>
                  <a:pt x="4096" y="4600"/>
                </a:cubicBezTo>
                <a:lnTo>
                  <a:pt x="883" y="4600"/>
                </a:lnTo>
                <a:cubicBezTo>
                  <a:pt x="1040" y="3875"/>
                  <a:pt x="1733" y="3340"/>
                  <a:pt x="2458" y="3340"/>
                </a:cubicBezTo>
                <a:close/>
                <a:moveTo>
                  <a:pt x="2458" y="0"/>
                </a:moveTo>
                <a:cubicBezTo>
                  <a:pt x="1576" y="0"/>
                  <a:pt x="820" y="756"/>
                  <a:pt x="820" y="1670"/>
                </a:cubicBezTo>
                <a:cubicBezTo>
                  <a:pt x="820" y="2080"/>
                  <a:pt x="977" y="2489"/>
                  <a:pt x="1292" y="2804"/>
                </a:cubicBezTo>
                <a:cubicBezTo>
                  <a:pt x="536" y="3245"/>
                  <a:pt x="0" y="4033"/>
                  <a:pt x="0" y="4978"/>
                </a:cubicBezTo>
                <a:cubicBezTo>
                  <a:pt x="0" y="5230"/>
                  <a:pt x="189" y="5388"/>
                  <a:pt x="410" y="5388"/>
                </a:cubicBezTo>
                <a:lnTo>
                  <a:pt x="4569" y="5388"/>
                </a:lnTo>
                <a:cubicBezTo>
                  <a:pt x="4789" y="5388"/>
                  <a:pt x="4947" y="5199"/>
                  <a:pt x="4947" y="4978"/>
                </a:cubicBezTo>
                <a:cubicBezTo>
                  <a:pt x="4947" y="4033"/>
                  <a:pt x="4443" y="3245"/>
                  <a:pt x="3655" y="2804"/>
                </a:cubicBezTo>
                <a:cubicBezTo>
                  <a:pt x="3939" y="2489"/>
                  <a:pt x="4128" y="2080"/>
                  <a:pt x="4128" y="1670"/>
                </a:cubicBezTo>
                <a:cubicBezTo>
                  <a:pt x="4128" y="756"/>
                  <a:pt x="3371" y="0"/>
                  <a:pt x="24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220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0" y="144130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6319" y="171472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Implement different models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005121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200" dirty="0">
                <a:solidFill>
                  <a:schemeClr val="bg1"/>
                </a:solidFill>
              </a:rPr>
              <a:t>Select champion model </a:t>
            </a:r>
            <a:endParaRPr sz="2200" dirty="0">
              <a:solidFill>
                <a:schemeClr val="bg1"/>
              </a:solidFill>
            </a:endParaRPr>
          </a:p>
        </p:txBody>
      </p:sp>
      <p:graphicFrame>
        <p:nvGraphicFramePr>
          <p:cNvPr id="7" name="Google Shape;263;p34">
            <a:extLst>
              <a:ext uri="{FF2B5EF4-FFF2-40B4-BE49-F238E27FC236}">
                <a16:creationId xmlns:a16="http://schemas.microsoft.com/office/drawing/2014/main" xmlns="" id="{616E697E-E1BB-45CA-9BB5-7FB242C2C226}"/>
              </a:ext>
            </a:extLst>
          </p:cNvPr>
          <p:cNvGraphicFramePr/>
          <p:nvPr/>
        </p:nvGraphicFramePr>
        <p:xfrm>
          <a:off x="5403273" y="1441309"/>
          <a:ext cx="2375147" cy="31858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9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60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92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Model</a:t>
                      </a:r>
                      <a:endParaRPr sz="12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Oswald"/>
                          <a:ea typeface="Open Sans"/>
                          <a:cs typeface="Open Sans"/>
                          <a:sym typeface="Open Sans"/>
                        </a:rPr>
                        <a:t>Recall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Oswald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55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CNN</a:t>
                      </a:r>
                      <a:endParaRPr sz="12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97%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55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CNN-LSTM</a:t>
                      </a:r>
                      <a:endParaRPr sz="12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955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CNN-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BiLSTM</a:t>
                      </a:r>
                      <a:endParaRPr sz="12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Google Shape;334;p39">
            <a:extLst>
              <a:ext uri="{FF2B5EF4-FFF2-40B4-BE49-F238E27FC236}">
                <a16:creationId xmlns:a16="http://schemas.microsoft.com/office/drawing/2014/main" xmlns="" id="{2BFD1110-42FF-4DAB-AC45-E68B1D65400F}"/>
              </a:ext>
            </a:extLst>
          </p:cNvPr>
          <p:cNvSpPr txBox="1">
            <a:spLocks/>
          </p:cNvSpPr>
          <p:nvPr/>
        </p:nvSpPr>
        <p:spPr>
          <a:xfrm>
            <a:off x="91375" y="2502480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CNN and CNN-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same Recall we selected the champion model based on the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142182065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220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0" y="144130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6319" y="171472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Implement different models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005121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200" dirty="0">
                <a:solidFill>
                  <a:schemeClr val="bg1"/>
                </a:solidFill>
              </a:rPr>
              <a:t>Select champion model </a:t>
            </a:r>
            <a:endParaRPr sz="2200" dirty="0">
              <a:solidFill>
                <a:schemeClr val="bg1"/>
              </a:solidFill>
            </a:endParaRPr>
          </a:p>
        </p:txBody>
      </p:sp>
      <p:graphicFrame>
        <p:nvGraphicFramePr>
          <p:cNvPr id="7" name="Google Shape;263;p34">
            <a:extLst>
              <a:ext uri="{FF2B5EF4-FFF2-40B4-BE49-F238E27FC236}">
                <a16:creationId xmlns:a16="http://schemas.microsoft.com/office/drawing/2014/main" xmlns="" id="{616E697E-E1BB-45CA-9BB5-7FB242C2C226}"/>
              </a:ext>
            </a:extLst>
          </p:cNvPr>
          <p:cNvGraphicFramePr/>
          <p:nvPr/>
        </p:nvGraphicFramePr>
        <p:xfrm>
          <a:off x="1115290" y="3587786"/>
          <a:ext cx="2085109" cy="13517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91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7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Model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Recall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pen Sans"/>
                        <a:cs typeface="Times New Roman" panose="02020603050405020304" pitchFamily="18" charset="0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97%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pen Sans"/>
                        <a:cs typeface="Times New Roman" panose="02020603050405020304" pitchFamily="18" charset="0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CNN-LSTM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96%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7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CNN-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BiLSTM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97%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Google Shape;334;p39">
            <a:extLst>
              <a:ext uri="{FF2B5EF4-FFF2-40B4-BE49-F238E27FC236}">
                <a16:creationId xmlns:a16="http://schemas.microsoft.com/office/drawing/2014/main" xmlns="" id="{2BFD1110-42FF-4DAB-AC45-E68B1D65400F}"/>
              </a:ext>
            </a:extLst>
          </p:cNvPr>
          <p:cNvSpPr txBox="1">
            <a:spLocks/>
          </p:cNvSpPr>
          <p:nvPr/>
        </p:nvSpPr>
        <p:spPr>
          <a:xfrm>
            <a:off x="91375" y="2502480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CNN and CNN-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same Recall we selected the champion model based on the confusion matrix.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3E5DA3F-7ED5-4C20-80FA-68FC2FFA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39" y="1939894"/>
            <a:ext cx="2308792" cy="176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9B8861-8AAD-4777-ABD3-A4DC80C8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13" y="1934227"/>
            <a:ext cx="2307684" cy="1771864"/>
          </a:xfrm>
          <a:prstGeom prst="rect">
            <a:avLst/>
          </a:prstGeom>
        </p:spPr>
      </p:pic>
      <p:sp>
        <p:nvSpPr>
          <p:cNvPr id="10" name="Google Shape;335;p39">
            <a:extLst>
              <a:ext uri="{FF2B5EF4-FFF2-40B4-BE49-F238E27FC236}">
                <a16:creationId xmlns:a16="http://schemas.microsoft.com/office/drawing/2014/main" xmlns="" id="{1EC328B2-0573-4F64-AD4F-475BF579B282}"/>
              </a:ext>
            </a:extLst>
          </p:cNvPr>
          <p:cNvSpPr txBox="1">
            <a:spLocks/>
          </p:cNvSpPr>
          <p:nvPr/>
        </p:nvSpPr>
        <p:spPr>
          <a:xfrm>
            <a:off x="6909817" y="1533428"/>
            <a:ext cx="131843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800" dirty="0"/>
              <a:t>CNN-</a:t>
            </a:r>
            <a:r>
              <a:rPr lang="en-US" sz="1800" dirty="0" err="1"/>
              <a:t>BiLSTM</a:t>
            </a:r>
            <a:endParaRPr lang="en-US" sz="1800" dirty="0"/>
          </a:p>
        </p:txBody>
      </p:sp>
      <p:sp>
        <p:nvSpPr>
          <p:cNvPr id="11" name="Google Shape;335;p39">
            <a:extLst>
              <a:ext uri="{FF2B5EF4-FFF2-40B4-BE49-F238E27FC236}">
                <a16:creationId xmlns:a16="http://schemas.microsoft.com/office/drawing/2014/main" xmlns="" id="{60A4B6D4-DFE0-45F1-8CF0-825857E2D709}"/>
              </a:ext>
            </a:extLst>
          </p:cNvPr>
          <p:cNvSpPr txBox="1">
            <a:spLocks/>
          </p:cNvSpPr>
          <p:nvPr/>
        </p:nvSpPr>
        <p:spPr>
          <a:xfrm>
            <a:off x="4571925" y="1554209"/>
            <a:ext cx="56614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8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5992363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31925" y="6220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Deep Learning Methodology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0" y="1441309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Perform Character Embedding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6319" y="1714720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Implement different models 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1375" y="2005121"/>
            <a:ext cx="43281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200" dirty="0">
                <a:solidFill>
                  <a:schemeClr val="bg1"/>
                </a:solidFill>
              </a:rPr>
              <a:t>Select champion model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8" name="Google Shape;334;p39">
            <a:extLst>
              <a:ext uri="{FF2B5EF4-FFF2-40B4-BE49-F238E27FC236}">
                <a16:creationId xmlns:a16="http://schemas.microsoft.com/office/drawing/2014/main" xmlns="" id="{2BFD1110-42FF-4DAB-AC45-E68B1D65400F}"/>
              </a:ext>
            </a:extLst>
          </p:cNvPr>
          <p:cNvSpPr txBox="1">
            <a:spLocks/>
          </p:cNvSpPr>
          <p:nvPr/>
        </p:nvSpPr>
        <p:spPr>
          <a:xfrm>
            <a:off x="91375" y="2502478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CNN and CNN-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same Recall we selected the champion model based on the confusion matrix.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3E5DA3F-7ED5-4C20-80FA-68FC2FFAC9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67276" y="3926280"/>
            <a:ext cx="1482740" cy="1130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9B8861-8AAD-4777-ABD3-A4DC80C81F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7086" y="3920613"/>
            <a:ext cx="1482028" cy="1137917"/>
          </a:xfrm>
          <a:prstGeom prst="rect">
            <a:avLst/>
          </a:prstGeom>
        </p:spPr>
      </p:pic>
      <p:sp>
        <p:nvSpPr>
          <p:cNvPr id="10" name="Google Shape;335;p39">
            <a:extLst>
              <a:ext uri="{FF2B5EF4-FFF2-40B4-BE49-F238E27FC236}">
                <a16:creationId xmlns:a16="http://schemas.microsoft.com/office/drawing/2014/main" xmlns="" id="{1EC328B2-0573-4F64-AD4F-475BF579B282}"/>
              </a:ext>
            </a:extLst>
          </p:cNvPr>
          <p:cNvSpPr txBox="1">
            <a:spLocks/>
          </p:cNvSpPr>
          <p:nvPr/>
        </p:nvSpPr>
        <p:spPr>
          <a:xfrm>
            <a:off x="5550317" y="3655009"/>
            <a:ext cx="961318" cy="29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200" dirty="0">
                <a:solidFill>
                  <a:srgbClr val="B6B0E6"/>
                </a:solidFill>
              </a:rPr>
              <a:t>CNN-</a:t>
            </a:r>
            <a:r>
              <a:rPr lang="en-US" sz="1200" dirty="0" err="1">
                <a:solidFill>
                  <a:srgbClr val="B6B0E6"/>
                </a:solidFill>
              </a:rPr>
              <a:t>BiLSTM</a:t>
            </a:r>
            <a:endParaRPr lang="en-US" sz="1800" dirty="0">
              <a:solidFill>
                <a:srgbClr val="B6B0E6"/>
              </a:solidFill>
            </a:endParaRPr>
          </a:p>
        </p:txBody>
      </p:sp>
      <p:sp>
        <p:nvSpPr>
          <p:cNvPr id="11" name="Google Shape;335;p39">
            <a:extLst>
              <a:ext uri="{FF2B5EF4-FFF2-40B4-BE49-F238E27FC236}">
                <a16:creationId xmlns:a16="http://schemas.microsoft.com/office/drawing/2014/main" xmlns="" id="{60A4B6D4-DFE0-45F1-8CF0-825857E2D709}"/>
              </a:ext>
            </a:extLst>
          </p:cNvPr>
          <p:cNvSpPr txBox="1">
            <a:spLocks/>
          </p:cNvSpPr>
          <p:nvPr/>
        </p:nvSpPr>
        <p:spPr>
          <a:xfrm>
            <a:off x="4033488" y="3648086"/>
            <a:ext cx="566146" cy="3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>
              <a:tabLst>
                <a:tab pos="346075" algn="l"/>
              </a:tabLst>
            </a:pPr>
            <a:r>
              <a:rPr lang="en-US" sz="1200" dirty="0">
                <a:solidFill>
                  <a:srgbClr val="B6B0E6"/>
                </a:solidFill>
              </a:rPr>
              <a:t>CNN</a:t>
            </a:r>
          </a:p>
        </p:txBody>
      </p:sp>
      <p:sp>
        <p:nvSpPr>
          <p:cNvPr id="12" name="Google Shape;334;p39">
            <a:extLst>
              <a:ext uri="{FF2B5EF4-FFF2-40B4-BE49-F238E27FC236}">
                <a16:creationId xmlns:a16="http://schemas.microsoft.com/office/drawing/2014/main" xmlns="" id="{96CEF9B9-15A1-4F94-A67A-71D32B3B12A1}"/>
              </a:ext>
            </a:extLst>
          </p:cNvPr>
          <p:cNvSpPr txBox="1">
            <a:spLocks/>
          </p:cNvSpPr>
          <p:nvPr/>
        </p:nvSpPr>
        <p:spPr>
          <a:xfrm>
            <a:off x="4340738" y="2098950"/>
            <a:ext cx="4176275" cy="100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</a:rPr>
              <a:t>As CNN-</a:t>
            </a:r>
            <a:r>
              <a:rPr lang="en-US" sz="1600" dirty="0" err="1">
                <a:solidFill>
                  <a:schemeClr val="bg1"/>
                </a:solidFill>
              </a:rPr>
              <a:t>BiLSTM</a:t>
            </a:r>
            <a:r>
              <a:rPr lang="en-US" sz="1600" dirty="0">
                <a:solidFill>
                  <a:schemeClr val="bg1"/>
                </a:solidFill>
              </a:rPr>
              <a:t> has low false negative classifications so we selected it as the champion Model in DL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4CC5043C-C9B7-4933-8A7A-830011B17696}"/>
              </a:ext>
            </a:extLst>
          </p:cNvPr>
          <p:cNvCxnSpPr>
            <a:cxnSpLocks/>
          </p:cNvCxnSpPr>
          <p:nvPr/>
        </p:nvCxnSpPr>
        <p:spPr>
          <a:xfrm>
            <a:off x="4107873" y="1423183"/>
            <a:ext cx="0" cy="200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Google Shape;263;p34">
            <a:extLst>
              <a:ext uri="{FF2B5EF4-FFF2-40B4-BE49-F238E27FC236}">
                <a16:creationId xmlns:a16="http://schemas.microsoft.com/office/drawing/2014/main" xmlns="" id="{C314AF77-1725-4955-9AA1-6A35E4DB701F}"/>
              </a:ext>
            </a:extLst>
          </p:cNvPr>
          <p:cNvGraphicFramePr/>
          <p:nvPr/>
        </p:nvGraphicFramePr>
        <p:xfrm>
          <a:off x="1115290" y="3587786"/>
          <a:ext cx="2085109" cy="13517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91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7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Model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Recall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pen Sans"/>
                        <a:cs typeface="Times New Roman" panose="02020603050405020304" pitchFamily="18" charset="0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97%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pen Sans"/>
                        <a:cs typeface="Times New Roman" panose="02020603050405020304" pitchFamily="18" charset="0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CNN-LSTM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96%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7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CNN-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swald"/>
                          <a:cs typeface="Times New Roman" panose="02020603050405020304" pitchFamily="18" charset="0"/>
                          <a:sym typeface="Oswald"/>
                        </a:rPr>
                        <a:t>BiLSTM</a:t>
                      </a:r>
                      <a:endParaRPr sz="9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Open Sans"/>
                          <a:cs typeface="Times New Roman" panose="02020603050405020304" pitchFamily="18" charset="0"/>
                          <a:sym typeface="Open Sans"/>
                        </a:rPr>
                        <a:t>97%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5206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ML vs DL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title"/>
          </p:nvPr>
        </p:nvSpPr>
        <p:spPr>
          <a:xfrm>
            <a:off x="731925" y="622032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2"/>
                </a:solidFill>
              </a:rPr>
              <a:t>Compare ML and DL Model</a:t>
            </a: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383" name="Google Shape;383;p50"/>
          <p:cNvGraphicFramePr/>
          <p:nvPr/>
        </p:nvGraphicFramePr>
        <p:xfrm>
          <a:off x="3384351" y="1552144"/>
          <a:ext cx="2375150" cy="2290300"/>
        </p:xfrm>
        <a:graphic>
          <a:graphicData uri="http://schemas.openxmlformats.org/drawingml/2006/table">
            <a:tbl>
              <a:tblPr>
                <a:noFill/>
                <a:tableStyleId>{08687367-E10D-421B-BE53-37DA6EF46A89}</a:tableStyleId>
              </a:tblPr>
              <a:tblGrid>
                <a:gridCol w="1129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Model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Recall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Naïve base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96%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CNN-BiLSTM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97%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641870" y="458175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Error Analysis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23969" y="1652718"/>
            <a:ext cx="2816759" cy="919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200" dirty="0">
                <a:solidFill>
                  <a:schemeClr val="bg1"/>
                </a:solidFill>
              </a:rPr>
              <a:t>Most domains that confuse the model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7C86C7-A318-4B7C-A1BE-7199D21D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22" y="1390954"/>
            <a:ext cx="3571875" cy="2533650"/>
          </a:xfrm>
          <a:prstGeom prst="rect">
            <a:avLst/>
          </a:prstGeom>
        </p:spPr>
      </p:pic>
      <p:sp>
        <p:nvSpPr>
          <p:cNvPr id="15" name="Google Shape;334;p39">
            <a:extLst>
              <a:ext uri="{FF2B5EF4-FFF2-40B4-BE49-F238E27FC236}">
                <a16:creationId xmlns:a16="http://schemas.microsoft.com/office/drawing/2014/main" xmlns="" id="{EDD90607-DB40-47EE-B12A-C5560EDA5D92}"/>
              </a:ext>
            </a:extLst>
          </p:cNvPr>
          <p:cNvSpPr txBox="1">
            <a:spLocks/>
          </p:cNvSpPr>
          <p:nvPr/>
        </p:nvSpPr>
        <p:spPr>
          <a:xfrm>
            <a:off x="333829" y="2502478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classifies them as normal but the true label is malicious, that happens because these domains appear as normal URLs more than a malicious ones.</a:t>
            </a:r>
          </a:p>
        </p:txBody>
      </p:sp>
    </p:spTree>
    <p:extLst>
      <p:ext uri="{BB962C8B-B14F-4D97-AF65-F5344CB8AC3E}">
        <p14:creationId xmlns:p14="http://schemas.microsoft.com/office/powerpoint/2010/main" val="194399692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641870" y="458175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Error Analysis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923969" y="1652718"/>
            <a:ext cx="2816759" cy="919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200" dirty="0">
                <a:solidFill>
                  <a:schemeClr val="bg1"/>
                </a:solidFill>
              </a:rPr>
              <a:t>Most domains that confuse the model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7C86C7-A318-4B7C-A1BE-7199D21D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84" y="1126262"/>
            <a:ext cx="2140526" cy="1518347"/>
          </a:xfrm>
          <a:prstGeom prst="rect">
            <a:avLst/>
          </a:prstGeom>
        </p:spPr>
      </p:pic>
      <p:sp>
        <p:nvSpPr>
          <p:cNvPr id="15" name="Google Shape;334;p39">
            <a:extLst>
              <a:ext uri="{FF2B5EF4-FFF2-40B4-BE49-F238E27FC236}">
                <a16:creationId xmlns:a16="http://schemas.microsoft.com/office/drawing/2014/main" xmlns="" id="{EDD90607-DB40-47EE-B12A-C5560EDA5D92}"/>
              </a:ext>
            </a:extLst>
          </p:cNvPr>
          <p:cNvSpPr txBox="1">
            <a:spLocks/>
          </p:cNvSpPr>
          <p:nvPr/>
        </p:nvSpPr>
        <p:spPr>
          <a:xfrm>
            <a:off x="333829" y="2502478"/>
            <a:ext cx="3708986" cy="142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just">
              <a:tabLst>
                <a:tab pos="34607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classifies them as normal but the true label is malicious, that happens because these domains appear as normal URLs more than malicious ones.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388308-5EF5-4D30-947A-FEC4E0C71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815" y="3217159"/>
            <a:ext cx="2342676" cy="160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EB0009-8104-4D3E-A885-D9C49F6B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507" y="3196378"/>
            <a:ext cx="2342676" cy="16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1283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>
            <a:spLocks noGrp="1"/>
          </p:cNvSpPr>
          <p:nvPr>
            <p:ph type="title"/>
          </p:nvPr>
        </p:nvSpPr>
        <p:spPr>
          <a:xfrm>
            <a:off x="641870" y="458175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2"/>
                </a:solidFill>
              </a:rPr>
              <a:t>Conclusion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1" name="Google Shape;411;p54"/>
          <p:cNvSpPr txBox="1">
            <a:spLocks noGrp="1"/>
          </p:cNvSpPr>
          <p:nvPr>
            <p:ph type="title"/>
          </p:nvPr>
        </p:nvSpPr>
        <p:spPr>
          <a:xfrm>
            <a:off x="1943100" y="1493397"/>
            <a:ext cx="5615370" cy="236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Low">
              <a:tabLst>
                <a:tab pos="34607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</a:t>
            </a:r>
            <a:r>
              <a:rPr lang="ar-E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malicious website is </a:t>
            </a:r>
            <a:r>
              <a:rPr lang="ar-E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ar-E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task to protect internet users, By implementing ML and DL models to solve this task, </a:t>
            </a:r>
            <a:r>
              <a:rPr lang="ar-E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ar-E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 with character embedding has </a:t>
            </a:r>
            <a:r>
              <a:rPr lang="ar-E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Recall and a probabilistic model like naive bay</a:t>
            </a:r>
            <a:r>
              <a:rPr lang="ar-E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well in this task.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>
            <a:spLocks noGrp="1"/>
          </p:cNvSpPr>
          <p:nvPr>
            <p:ph type="title"/>
          </p:nvPr>
        </p:nvSpPr>
        <p:spPr>
          <a:xfrm>
            <a:off x="883170" y="432775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>
                <a:solidFill>
                  <a:schemeClr val="accent2"/>
                </a:solidFill>
              </a:rPr>
              <a:t>Deployment and Demo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0" name="Pro_CS">
            <a:hlinkClick r:id="" action="ppaction://media"/>
            <a:extLst>
              <a:ext uri="{FF2B5EF4-FFF2-40B4-BE49-F238E27FC236}">
                <a16:creationId xmlns:a16="http://schemas.microsoft.com/office/drawing/2014/main" xmlns="" id="{A62DE5FF-1EC3-42F0-A178-4724DD86A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11" y="1083732"/>
            <a:ext cx="895209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5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>
            <a:spLocks noGrp="1"/>
          </p:cNvSpPr>
          <p:nvPr>
            <p:ph type="ctrTitle"/>
          </p:nvPr>
        </p:nvSpPr>
        <p:spPr>
          <a:xfrm>
            <a:off x="2041975" y="2003544"/>
            <a:ext cx="51051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 idx="15"/>
          </p:nvPr>
        </p:nvSpPr>
        <p:spPr>
          <a:xfrm>
            <a:off x="571662" y="180649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1073700" y="12060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01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5"/>
          </p:nvPr>
        </p:nvSpPr>
        <p:spPr>
          <a:xfrm>
            <a:off x="1855464" y="1214357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Problem Statement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1073700" y="22728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03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5"/>
          </p:nvPr>
        </p:nvSpPr>
        <p:spPr>
          <a:xfrm>
            <a:off x="1862391" y="2281157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Evaluation Metric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220925" y="1231977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02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5"/>
          </p:nvPr>
        </p:nvSpPr>
        <p:spPr>
          <a:xfrm>
            <a:off x="5372100" y="1214358"/>
            <a:ext cx="20464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DataSet Description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7239975" y="22728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04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 idx="5"/>
          </p:nvPr>
        </p:nvSpPr>
        <p:spPr>
          <a:xfrm>
            <a:off x="6237725" y="2298117"/>
            <a:ext cx="19432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ML Models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1073700" y="32634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05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ctrTitle" idx="5"/>
          </p:nvPr>
        </p:nvSpPr>
        <p:spPr>
          <a:xfrm>
            <a:off x="1862391" y="3271757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DL Models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239975" y="32634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06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ctrTitle" idx="5"/>
          </p:nvPr>
        </p:nvSpPr>
        <p:spPr>
          <a:xfrm>
            <a:off x="5690755" y="3271758"/>
            <a:ext cx="21336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Compare Models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451662" y="41460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dirty="0">
                <a:solidFill>
                  <a:schemeClr val="accent2"/>
                </a:solidFill>
              </a:rPr>
              <a:t>07</a:t>
            </a:r>
            <a:endParaRPr sz="4000" u="none" dirty="0">
              <a:solidFill>
                <a:schemeClr val="accent2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 idx="5"/>
          </p:nvPr>
        </p:nvSpPr>
        <p:spPr>
          <a:xfrm>
            <a:off x="4287163" y="4222200"/>
            <a:ext cx="1566382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</a:rPr>
              <a:t>Conclusion</a:t>
            </a: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86000" y="1281475"/>
            <a:ext cx="37269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285050" y="2019725"/>
            <a:ext cx="39288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Many unauthorized websites are using to steal the user</a:t>
            </a:r>
            <a:endParaRPr sz="2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Information.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Our goal is detecting the malicious websites.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l="2162" r="2162"/>
          <a:stretch/>
        </p:blipFill>
        <p:spPr>
          <a:xfrm>
            <a:off x="4572000" y="845100"/>
            <a:ext cx="3726900" cy="345330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400050" y="1216636"/>
            <a:ext cx="37269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450525" y="2019725"/>
            <a:ext cx="38241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651,191 URLs with 4 classes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428103 benign, 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96457 defacement URLs,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94111 phishing URLs,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32520 malware URLs.</a:t>
            </a:r>
            <a:endParaRPr sz="2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l="14070" r="14070"/>
          <a:stretch/>
        </p:blipFill>
        <p:spPr>
          <a:xfrm>
            <a:off x="4572000" y="845100"/>
            <a:ext cx="3726900" cy="345330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2508900" y="4624700"/>
            <a:ext cx="663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https://www.kaggle.com/datasets/sid321axn/malicious-urls-dataset</a:t>
            </a:r>
            <a:endParaRPr sz="16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39250" y="440574"/>
            <a:ext cx="2363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 : 3 columns</a:t>
            </a:r>
            <a:endParaRPr sz="3200" dirty="0"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470975" y="1072675"/>
            <a:ext cx="4796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 benign column : 3 unsafe column</a:t>
            </a:r>
            <a:endParaRPr sz="2000" dirty="0"/>
          </a:p>
        </p:txBody>
      </p:sp>
      <p:sp>
        <p:nvSpPr>
          <p:cNvPr id="214" name="Google Shape;214;p31"/>
          <p:cNvSpPr/>
          <p:nvPr/>
        </p:nvSpPr>
        <p:spPr>
          <a:xfrm>
            <a:off x="5267375" y="153625"/>
            <a:ext cx="3631800" cy="227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37" y="263173"/>
            <a:ext cx="3376879" cy="205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123950" y="2435888"/>
            <a:ext cx="38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Concatenate the 3 malignant columns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251250" y="2924425"/>
            <a:ext cx="3484500" cy="206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25" y="3010625"/>
            <a:ext cx="3190375" cy="1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5376575" y="2924425"/>
            <a:ext cx="3484500" cy="206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31"/>
          <p:cNvCxnSpPr>
            <a:stCxn id="217" idx="3"/>
            <a:endCxn id="219" idx="1"/>
          </p:cNvCxnSpPr>
          <p:nvPr/>
        </p:nvCxnSpPr>
        <p:spPr>
          <a:xfrm>
            <a:off x="3735750" y="3955225"/>
            <a:ext cx="1640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31"/>
          <p:cNvSpPr txBox="1"/>
          <p:nvPr/>
        </p:nvSpPr>
        <p:spPr>
          <a:xfrm>
            <a:off x="3754088" y="3539575"/>
            <a:ext cx="145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 1 is imp.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Upsampling for training set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800" y="3010075"/>
            <a:ext cx="3310600" cy="191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2020226" y="3363775"/>
            <a:ext cx="5155800" cy="981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2"/>
                </a:solidFill>
              </a:rPr>
              <a:t>Recall</a:t>
            </a:r>
            <a:endParaRPr sz="20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Because we are interested mostly in </a:t>
            </a:r>
            <a:r>
              <a:rPr lang="en" sz="16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False Negative class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(the attack)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5">
            <a:off x="3725274" y="1378614"/>
            <a:ext cx="1668025" cy="1815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2"/>
          <p:cNvGrpSpPr/>
          <p:nvPr/>
        </p:nvGrpSpPr>
        <p:grpSpPr>
          <a:xfrm>
            <a:off x="4318668" y="2051714"/>
            <a:ext cx="476044" cy="469179"/>
            <a:chOff x="-64774725" y="1916550"/>
            <a:chExt cx="319000" cy="314400"/>
          </a:xfrm>
        </p:grpSpPr>
        <p:sp>
          <p:nvSpPr>
            <p:cNvPr id="231" name="Google Shape;231;p3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</a:t>
            </a:r>
            <a:r>
              <a:rPr lang="en">
                <a:solidFill>
                  <a:schemeClr val="accent2"/>
                </a:solidFill>
              </a:rPr>
              <a:t>ML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31925" y="886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graphicFrame>
        <p:nvGraphicFramePr>
          <p:cNvPr id="243" name="Google Shape;243;p34"/>
          <p:cNvGraphicFramePr/>
          <p:nvPr>
            <p:extLst>
              <p:ext uri="{D42A27DB-BD31-4B8C-83A1-F6EECF244321}">
                <p14:modId xmlns:p14="http://schemas.microsoft.com/office/powerpoint/2010/main" val="2149540074"/>
              </p:ext>
            </p:extLst>
          </p:nvPr>
        </p:nvGraphicFramePr>
        <p:xfrm>
          <a:off x="1057275" y="703434"/>
          <a:ext cx="7239000" cy="4456885"/>
        </p:xfrm>
        <a:graphic>
          <a:graphicData uri="http://schemas.openxmlformats.org/drawingml/2006/table">
            <a:tbl>
              <a:tblPr>
                <a:noFill/>
                <a:tableStyleId>{40969E0A-3A5C-48C2-916B-54027A9CCC43}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1st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Checking for NaN values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There no NAN values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2nd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Extraction</a:t>
                      </a:r>
                      <a:endParaRPr sz="13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url,type,Category,url_len,domain,special letters features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[@	?	-	=	.	#	%	+	$	!	*	,	//]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,abnormal_url,https,digits,letters,Shortining_Service,having_ip_address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3rd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Upsampling Malicious Class</a:t>
                      </a:r>
                      <a:endParaRPr sz="13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 dataset  was unbalanced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4th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Training models with Hyperparameter tuning</a:t>
                      </a:r>
                      <a:endParaRPr sz="13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→ Decision Tree     →  AdaBoost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→ Random Forest  → Gaussian NB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→  Extra Trees        → KNeighbors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5th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Voting Classifier for 4 Top Models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→ Gaussian NB       → KNeighbors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→ Random Forest  → Decision Tree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6th</a:t>
                      </a:r>
                      <a:endParaRPr sz="16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Multi-Layer Perceptron Neural Network(MLP) VS. ML Models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ML Model was Winner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4" name="Google Shape;244;p34"/>
          <p:cNvSpPr/>
          <p:nvPr/>
        </p:nvSpPr>
        <p:spPr>
          <a:xfrm>
            <a:off x="7849118" y="840588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7870973" y="1970082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7870973" y="2865689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7870973" y="4758436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" name="Google Shape;248;p34">
            <a:extLst>
              <a:ext uri="{FF2B5EF4-FFF2-40B4-BE49-F238E27FC236}">
                <a16:creationId xmlns:a16="http://schemas.microsoft.com/office/drawing/2014/main" xmlns="" id="{A96CBBCA-C8E0-8D2C-FABF-F1DC9B4325CF}"/>
              </a:ext>
            </a:extLst>
          </p:cNvPr>
          <p:cNvSpPr/>
          <p:nvPr/>
        </p:nvSpPr>
        <p:spPr>
          <a:xfrm>
            <a:off x="7870973" y="4092396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47;p34">
            <a:extLst>
              <a:ext uri="{FF2B5EF4-FFF2-40B4-BE49-F238E27FC236}">
                <a16:creationId xmlns:a16="http://schemas.microsoft.com/office/drawing/2014/main" xmlns="" id="{6F334571-1720-980B-0C39-2DB4FBADF739}"/>
              </a:ext>
            </a:extLst>
          </p:cNvPr>
          <p:cNvSpPr/>
          <p:nvPr/>
        </p:nvSpPr>
        <p:spPr>
          <a:xfrm>
            <a:off x="7870973" y="3477975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832</Words>
  <Application>Microsoft Office PowerPoint</Application>
  <PresentationFormat>On-screen Show (16:9)</PresentationFormat>
  <Paragraphs>221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Muli</vt:lpstr>
      <vt:lpstr>Oswald</vt:lpstr>
      <vt:lpstr>Raleway Black</vt:lpstr>
      <vt:lpstr>Open Sans</vt:lpstr>
      <vt:lpstr>Raleway ExtraBold</vt:lpstr>
      <vt:lpstr>Times New Roman</vt:lpstr>
      <vt:lpstr>Roboto</vt:lpstr>
      <vt:lpstr>Calibri</vt:lpstr>
      <vt:lpstr>Cybersecurity Agency by Slidesgo</vt:lpstr>
      <vt:lpstr>Detecting malicious Website Using its URL ELG7186[EG]-Group 18</vt:lpstr>
      <vt:lpstr>Our Team</vt:lpstr>
      <vt:lpstr>Agenda</vt:lpstr>
      <vt:lpstr>Problem Statement</vt:lpstr>
      <vt:lpstr>Dataset Description</vt:lpstr>
      <vt:lpstr>1 : 3 columns</vt:lpstr>
      <vt:lpstr>Evaluation Metrics</vt:lpstr>
      <vt:lpstr>Step 1 ML</vt:lpstr>
      <vt:lpstr>WHAT DO WE DO?</vt:lpstr>
      <vt:lpstr>Comparison</vt:lpstr>
      <vt:lpstr>The Champion ML Models</vt:lpstr>
      <vt:lpstr>Step 2 DL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Deep Learning Methodology</vt:lpstr>
      <vt:lpstr>Step 3  ML vs DL</vt:lpstr>
      <vt:lpstr>Compare ML and DL Model</vt:lpstr>
      <vt:lpstr>Error Analysis</vt:lpstr>
      <vt:lpstr>Error Analysis</vt:lpstr>
      <vt:lpstr>Conclusion</vt:lpstr>
      <vt:lpstr>Deployment and Demo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malicious Website Using its URL ELG7186[EG]-Group 18</dc:title>
  <cp:lastModifiedBy>AhmedPro</cp:lastModifiedBy>
  <cp:revision>5</cp:revision>
  <dcterms:modified xsi:type="dcterms:W3CDTF">2023-01-27T16:36:24Z</dcterms:modified>
</cp:coreProperties>
</file>